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269" r:id="rId3"/>
    <p:sldId id="265" r:id="rId4"/>
    <p:sldId id="257" r:id="rId5"/>
    <p:sldId id="275" r:id="rId6"/>
    <p:sldId id="279" r:id="rId7"/>
    <p:sldId id="277" r:id="rId8"/>
    <p:sldId id="278" r:id="rId9"/>
    <p:sldId id="276" r:id="rId10"/>
    <p:sldId id="263" r:id="rId11"/>
    <p:sldId id="264" r:id="rId12"/>
    <p:sldId id="271" r:id="rId13"/>
    <p:sldId id="27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/>
    <p:restoredTop sz="94609"/>
  </p:normalViewPr>
  <p:slideViewPr>
    <p:cSldViewPr snapToGrid="0" snapToObjects="1">
      <p:cViewPr varScale="1">
        <p:scale>
          <a:sx n="128" d="100"/>
          <a:sy n="128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3C465-5F45-46B9-8F11-E26E1CFDAEC2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1D8CC-795F-4D80-B89A-33B41124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2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1D8CC-795F-4D80-B89A-33B41124CB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0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1D8CC-795F-4D80-B89A-33B41124C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9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1D8CC-795F-4D80-B89A-33B41124C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3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1D8CC-795F-4D80-B89A-33B41124CB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0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76529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765296"/>
            <a:ext cx="6958013" cy="2387600"/>
          </a:xfrm>
        </p:spPr>
        <p:txBody>
          <a:bodyPr>
            <a:normAutofit/>
          </a:bodyPr>
          <a:lstStyle/>
          <a:p>
            <a:r>
              <a:rPr lang="en-US" sz="5300" dirty="0"/>
              <a:t>All About Kubernetes Certification Programs</a:t>
            </a:r>
            <a:r>
              <a:rPr lang="en-US" dirty="0"/>
              <a:t/>
            </a:r>
            <a:br>
              <a:rPr lang="en-US" dirty="0"/>
            </a:br>
            <a:r>
              <a:rPr lang="en-US" sz="1800" i="1" dirty="0"/>
              <a:t>Christopher Hanson, Senior Associate Consultant</a:t>
            </a:r>
            <a:br>
              <a:rPr lang="en-US" sz="1800" i="1" dirty="0"/>
            </a:br>
            <a:r>
              <a:rPr lang="en-US" sz="1800" i="1" dirty="0"/>
              <a:t>RX-M Enterprises LLC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8316900" cy="1359977"/>
          </a:xfrm>
        </p:spPr>
        <p:txBody>
          <a:bodyPr>
            <a:normAutofit/>
          </a:bodyPr>
          <a:lstStyle/>
          <a:p>
            <a:r>
              <a:rPr lang="en-US" dirty="0"/>
              <a:t>KCSP Program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D66235D-CFA9-42AF-9CA1-1E71248B7D4D}"/>
              </a:ext>
            </a:extLst>
          </p:cNvPr>
          <p:cNvSpPr/>
          <p:nvPr/>
        </p:nvSpPr>
        <p:spPr>
          <a:xfrm>
            <a:off x="470259" y="1608909"/>
            <a:ext cx="94488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585AB"/>
                </a:solidFill>
              </a:rPr>
              <a:t>Program requirements</a:t>
            </a:r>
            <a:r>
              <a:rPr lang="en-US" dirty="0"/>
              <a:t>:</a:t>
            </a:r>
          </a:p>
          <a:p>
            <a:endParaRPr lang="en-US" dirty="0"/>
          </a:p>
          <a:p>
            <a:pPr lvl="1" fontAlgn="base"/>
            <a:r>
              <a:rPr lang="en-US" dirty="0"/>
              <a:t>Three or more engineers who pass the CKA exam</a:t>
            </a:r>
          </a:p>
          <a:p>
            <a:pPr lvl="1" fontAlgn="base"/>
            <a:r>
              <a:rPr lang="en-US" dirty="0"/>
              <a:t>Demonstrable activity in the Kubernetes community</a:t>
            </a:r>
          </a:p>
          <a:p>
            <a:pPr lvl="1" fontAlgn="base"/>
            <a:r>
              <a:rPr lang="en-US" dirty="0"/>
              <a:t>A business model to support enterprise end users</a:t>
            </a:r>
          </a:p>
          <a:p>
            <a:pPr lvl="1" fontAlgn="base"/>
            <a:r>
              <a:rPr lang="en-US" dirty="0"/>
              <a:t>CNCF membership</a:t>
            </a:r>
          </a:p>
          <a:p>
            <a:pPr lvl="1"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Benefits to participating organizations</a:t>
            </a:r>
            <a:r>
              <a:rPr lang="en-US" dirty="0"/>
              <a:t>: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Placement on the Kubernetes partner web page</a:t>
            </a:r>
          </a:p>
          <a:p>
            <a:pPr lvl="1" fontAlgn="base"/>
            <a:r>
              <a:rPr lang="en-US" dirty="0"/>
              <a:t>Monthly meetings with the TOC, CNCF project leadership and Governing Board</a:t>
            </a:r>
          </a:p>
          <a:p>
            <a:pPr lvl="1" fontAlgn="base"/>
            <a:r>
              <a:rPr lang="en-US" dirty="0"/>
              <a:t>Access to leads from end users inquiring about support</a:t>
            </a:r>
          </a:p>
          <a:p>
            <a:endParaRPr lang="en-US" dirty="0"/>
          </a:p>
          <a:p>
            <a:r>
              <a:rPr lang="en-US" b="1" dirty="0">
                <a:solidFill>
                  <a:srgbClr val="1585AB"/>
                </a:solidFill>
              </a:rPr>
              <a:t>Benefits to engaging a KCSP services organization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Proven expertise helping enterprises move to a cloud native platform</a:t>
            </a:r>
          </a:p>
          <a:p>
            <a:pPr lvl="1"/>
            <a:r>
              <a:rPr lang="en-US" dirty="0"/>
              <a:t>Trusted and vetted partner to support your production and operational needs</a:t>
            </a:r>
          </a:p>
          <a:p>
            <a:pPr lvl="1"/>
            <a:r>
              <a:rPr lang="en-US" dirty="0"/>
              <a:t>Demonstrated ability distributing and operating 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A1246B-8065-4BD6-98A2-B02010B5B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543" y="181356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8055009" cy="1368855"/>
          </a:xfrm>
        </p:spPr>
        <p:txBody>
          <a:bodyPr/>
          <a:lstStyle/>
          <a:p>
            <a:r>
              <a:rPr lang="en-US" dirty="0"/>
              <a:t>Software Conformance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E75421-9993-4B56-A0F8-11FB53FF31A3}"/>
              </a:ext>
            </a:extLst>
          </p:cNvPr>
          <p:cNvSpPr/>
          <p:nvPr/>
        </p:nvSpPr>
        <p:spPr>
          <a:xfrm>
            <a:off x="281460" y="1576167"/>
            <a:ext cx="974428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There are currently over 80 Kubernetes platforms and distributions!</a:t>
            </a:r>
          </a:p>
          <a:p>
            <a:endParaRPr lang="en-US" sz="2000" dirty="0"/>
          </a:p>
          <a:p>
            <a:pPr fontAlgn="base"/>
            <a:r>
              <a:rPr lang="en-US" sz="2000" b="1" dirty="0">
                <a:solidFill>
                  <a:srgbClr val="1585AB"/>
                </a:solidFill>
              </a:rPr>
              <a:t>Guaranteed Portability &amp; Interoperability</a:t>
            </a:r>
            <a:r>
              <a:rPr lang="en-US" sz="2000" dirty="0"/>
              <a:t>: conformance ensures that vendor versions of Kubernetes support the required APIs so that user workloads can run without having to test against every K8s environment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b="1" dirty="0">
                <a:solidFill>
                  <a:srgbClr val="1585AB"/>
                </a:solidFill>
              </a:rPr>
              <a:t>Timely Updates</a:t>
            </a:r>
            <a:r>
              <a:rPr lang="en-US" sz="2000" dirty="0"/>
              <a:t>: certification is versioned, as Kubernetes architecture changes, certification requirements will change. Platforms must complete a recertification each year for the </a:t>
            </a:r>
            <a:r>
              <a:rPr lang="en-US" sz="2000" i="1" dirty="0"/>
              <a:t>current</a:t>
            </a:r>
            <a:r>
              <a:rPr lang="en-US" sz="2000" dirty="0"/>
              <a:t> or </a:t>
            </a:r>
            <a:r>
              <a:rPr lang="en-US" sz="2000" i="1" dirty="0"/>
              <a:t>previous</a:t>
            </a:r>
            <a:r>
              <a:rPr lang="en-US" sz="2000" dirty="0"/>
              <a:t> version of Kubernetes to remain certified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dirty="0"/>
              <a:t>Previously certified implementations remain certified as long as a newer version is certified at least once a year</a:t>
            </a:r>
          </a:p>
          <a:p>
            <a:pPr fontAlgn="base"/>
            <a:endParaRPr lang="en-US" sz="2000" dirty="0"/>
          </a:p>
          <a:p>
            <a:pPr fontAlgn="base"/>
            <a:r>
              <a:rPr lang="en-US" sz="2000" b="1" dirty="0">
                <a:solidFill>
                  <a:srgbClr val="1585AB"/>
                </a:solidFill>
              </a:rPr>
              <a:t>Confirmability</a:t>
            </a:r>
            <a:r>
              <a:rPr lang="en-US" sz="2000" dirty="0">
                <a:solidFill>
                  <a:srgbClr val="1585AB"/>
                </a:solidFill>
              </a:rPr>
              <a:t>:</a:t>
            </a:r>
            <a:r>
              <a:rPr lang="en-US" sz="2000" dirty="0"/>
              <a:t> end users can confirm that their distribution or platform remains conformant by running the identical open source conformance application (</a:t>
            </a:r>
            <a:r>
              <a:rPr lang="en-US" sz="2000" dirty="0" err="1"/>
              <a:t>Sonobuoy</a:t>
            </a:r>
            <a:r>
              <a:rPr lang="en-US" sz="2000" dirty="0"/>
              <a:t>) that was used to certify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DE8573-2940-434F-8E48-5DA41DCC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730" y="2589482"/>
            <a:ext cx="17138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8055009" cy="1368855"/>
          </a:xfrm>
        </p:spPr>
        <p:txBody>
          <a:bodyPr/>
          <a:lstStyle/>
          <a:p>
            <a:r>
              <a:rPr lang="en-US" dirty="0"/>
              <a:t>Finding a Certified Vendor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E75421-9993-4B56-A0F8-11FB53FF31A3}"/>
              </a:ext>
            </a:extLst>
          </p:cNvPr>
          <p:cNvSpPr/>
          <p:nvPr/>
        </p:nvSpPr>
        <p:spPr>
          <a:xfrm>
            <a:off x="609597" y="1890965"/>
            <a:ext cx="1063534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Look for the logo!</a:t>
            </a:r>
            <a:r>
              <a:rPr lang="en-US" sz="2000" dirty="0"/>
              <a:t> Most vendors are proud of their certification</a:t>
            </a:r>
          </a:p>
          <a:p>
            <a:endParaRPr lang="en-US" sz="2000" i="1" dirty="0"/>
          </a:p>
          <a:p>
            <a:r>
              <a:rPr lang="en-US" sz="2000" dirty="0"/>
              <a:t>CNCF manages a spreadsheet of certified distributions and platforms: </a:t>
            </a:r>
            <a:r>
              <a:rPr lang="en-US" dirty="0"/>
              <a:t>https://docs.google.com/spreadsheets/d/1LxSqBzjOxfGx3cmtZ4EbB_BGCxT_wlxW_xgHVVa23es/</a:t>
            </a:r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A </a:t>
            </a:r>
            <a:r>
              <a:rPr lang="en-US" sz="2000" b="1" dirty="0">
                <a:solidFill>
                  <a:srgbClr val="1585AB"/>
                </a:solidFill>
              </a:rPr>
              <a:t>Distribution</a:t>
            </a:r>
            <a:r>
              <a:rPr lang="en-US" sz="2000" dirty="0"/>
              <a:t> is software based on Kubernetes that can be installed by an end user on to a public cloud or bare metal and includes patches, additional software, or both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 </a:t>
            </a:r>
            <a:r>
              <a:rPr lang="en-US" sz="2000" b="1" dirty="0">
                <a:solidFill>
                  <a:srgbClr val="1585AB"/>
                </a:solidFill>
              </a:rPr>
              <a:t>Hosted</a:t>
            </a:r>
            <a:r>
              <a:rPr lang="en-US" sz="2000" dirty="0"/>
              <a:t> platform is a Kubernetes service </a:t>
            </a:r>
            <a:br>
              <a:rPr lang="en-US" sz="2000" dirty="0"/>
            </a:br>
            <a:r>
              <a:rPr lang="en-US" sz="2000" dirty="0"/>
              <a:t>provided and managed by a vendor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An </a:t>
            </a:r>
            <a:r>
              <a:rPr lang="en-US" sz="2000" b="1" dirty="0">
                <a:solidFill>
                  <a:srgbClr val="1585AB"/>
                </a:solidFill>
              </a:rPr>
              <a:t>Installer</a:t>
            </a:r>
            <a:r>
              <a:rPr lang="en-US" sz="2000" dirty="0"/>
              <a:t> downloads and then installs </a:t>
            </a:r>
            <a:br>
              <a:rPr lang="en-US" sz="2000" dirty="0"/>
            </a:br>
            <a:r>
              <a:rPr lang="en-US" sz="2000" dirty="0"/>
              <a:t>vanilla upstream Kubernetes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569AE6-626D-3546-B051-AFAEC1E7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71" y="4254419"/>
            <a:ext cx="5881008" cy="2456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178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8055009" cy="1368855"/>
          </a:xfrm>
        </p:spPr>
        <p:txBody>
          <a:bodyPr/>
          <a:lstStyle/>
          <a:p>
            <a:r>
              <a:rPr lang="en-US" dirty="0"/>
              <a:t>Achieving Conformance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E75421-9993-4B56-A0F8-11FB53FF31A3}"/>
              </a:ext>
            </a:extLst>
          </p:cNvPr>
          <p:cNvSpPr/>
          <p:nvPr/>
        </p:nvSpPr>
        <p:spPr>
          <a:xfrm>
            <a:off x="304801" y="2194074"/>
            <a:ext cx="680629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Confirm through self-testing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cncf</a:t>
            </a:r>
            <a:r>
              <a:rPr lang="en-US" dirty="0"/>
              <a:t>/k8s-conformance/blob/master/</a:t>
            </a:r>
            <a:r>
              <a:rPr lang="en-US" dirty="0" err="1"/>
              <a:t>instructions.md</a:t>
            </a:r>
            <a:r>
              <a:rPr lang="en-US" dirty="0"/>
              <a:t>) that the platform/distribution/installer is a qualifying offering</a:t>
            </a:r>
          </a:p>
          <a:p>
            <a:endParaRPr lang="en-US" dirty="0"/>
          </a:p>
          <a:p>
            <a:r>
              <a:rPr lang="en-US" dirty="0"/>
              <a:t>Submit and have results accepted by the CNCF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Abide by the terms and conditions of the Conformance Program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cncf</a:t>
            </a:r>
            <a:r>
              <a:rPr lang="en-US" dirty="0"/>
              <a:t>/k8s-conformance/blob/master/terms-conditions/</a:t>
            </a:r>
            <a:r>
              <a:rPr lang="en-US" dirty="0" err="1"/>
              <a:t>Certified_Kubernetes_Terms.md</a:t>
            </a:r>
            <a:r>
              <a:rPr lang="en-US" dirty="0"/>
              <a:t>), including subsequent re-testing</a:t>
            </a:r>
          </a:p>
          <a:p>
            <a:endParaRPr lang="en-US" dirty="0"/>
          </a:p>
          <a:p>
            <a:r>
              <a:rPr lang="en-US" dirty="0"/>
              <a:t>End user independent tests must pass; if an end user test fails, you must fix issues it identifies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E37355-BDED-2540-BD7F-2CB7CDCB1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92" y="1956439"/>
            <a:ext cx="4998357" cy="4168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56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Why Participate?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602515-9651-4899-8C31-4649EF338140}"/>
              </a:ext>
            </a:extLst>
          </p:cNvPr>
          <p:cNvSpPr/>
          <p:nvPr/>
        </p:nvSpPr>
        <p:spPr>
          <a:xfrm>
            <a:off x="850392" y="1491996"/>
            <a:ext cx="10287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1585AB"/>
                </a:solidFill>
              </a:rPr>
              <a:t>Individuals</a:t>
            </a:r>
          </a:p>
          <a:p>
            <a:endParaRPr lang="en-US" dirty="0"/>
          </a:p>
          <a:p>
            <a:pPr lvl="1"/>
            <a:r>
              <a:rPr lang="en-US" dirty="0"/>
              <a:t>Certification allows Administrators and Developers to establish credibility, expertise and value in the competitive job market (not to mention keywords!)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1585AB"/>
                </a:solidFill>
              </a:rPr>
              <a:t>Partner Organizations</a:t>
            </a:r>
          </a:p>
          <a:p>
            <a:endParaRPr lang="en-US" dirty="0"/>
          </a:p>
          <a:p>
            <a:pPr lvl="1"/>
            <a:r>
              <a:rPr lang="en-US" dirty="0"/>
              <a:t>Differentiate your professional services organization by demonstrating expertise in helping enterprises adopt Kubernetes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>
                <a:solidFill>
                  <a:srgbClr val="1585AB"/>
                </a:solidFill>
              </a:rPr>
              <a:t>Platform Vendors</a:t>
            </a:r>
          </a:p>
          <a:p>
            <a:endParaRPr lang="en-US" i="1" dirty="0"/>
          </a:p>
          <a:p>
            <a:pPr lvl="1"/>
            <a:r>
              <a:rPr lang="en-US" dirty="0"/>
              <a:t>Gives end users the confidence that when they use a Certified Kubernetes product they can rely on a high level of common functionality</a:t>
            </a:r>
          </a:p>
          <a:p>
            <a:pPr lvl="1"/>
            <a:r>
              <a:rPr lang="en-US" dirty="0"/>
              <a:t>Gives Independent Software Vendors confidence that if their customer is using a Certified Kubernetes platform that their software will behave as expected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799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8F688ED-80D7-4A87-AD73-743076DD6DDD}"/>
              </a:ext>
            </a:extLst>
          </p:cNvPr>
          <p:cNvSpPr/>
          <p:nvPr/>
        </p:nvSpPr>
        <p:spPr>
          <a:xfrm>
            <a:off x="346509" y="1615554"/>
            <a:ext cx="82762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1585AB"/>
                </a:solidFill>
              </a:rPr>
              <a:t>Certified Kubernetes Administrator (CKA) Program</a:t>
            </a:r>
          </a:p>
          <a:p>
            <a:pPr fontAlgn="base"/>
            <a:r>
              <a:rPr lang="en-US" dirty="0"/>
              <a:t>Focuses on the deployment, configuration, and troubleshooting skills required to successfully administer a Kubernetes cluster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Certified Kubernetes Application Developer (CKAD) Program</a:t>
            </a:r>
          </a:p>
          <a:p>
            <a:pPr fontAlgn="base"/>
            <a:r>
              <a:rPr lang="en-US" dirty="0"/>
              <a:t>Focuses on defining application resources and using core primitives to build, monitor, and troubleshoot applications in Kubernetes</a:t>
            </a:r>
          </a:p>
          <a:p>
            <a:pPr fontAlgn="base"/>
            <a:r>
              <a:rPr lang="en-US" dirty="0"/>
              <a:t>	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Kubernetes Certified Service Provider (KCSP) Program</a:t>
            </a:r>
          </a:p>
          <a:p>
            <a:pPr fontAlgn="base"/>
            <a:r>
              <a:rPr lang="en-US" dirty="0"/>
              <a:t>Partner organizations that offer Kubernetes support, consulting, professional services and training</a:t>
            </a:r>
          </a:p>
          <a:p>
            <a:pPr fontAlgn="base"/>
            <a:r>
              <a:rPr lang="en-US" dirty="0"/>
              <a:t>	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Certified Kubernetes Conformance Program (CKCP)</a:t>
            </a:r>
          </a:p>
          <a:p>
            <a:pPr fontAlgn="base"/>
            <a:r>
              <a:rPr lang="en-US" dirty="0"/>
              <a:t>Ensures vendor versions of Kubernetes support the required APIs and guarantees interoperability from one Kubernetes installation to the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CC4881-BB5F-854C-8C60-E5F58DA5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477" y="1539423"/>
            <a:ext cx="1641747" cy="1641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B553C06-6F1C-5049-8EB8-2842C8AA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918" y="2659299"/>
            <a:ext cx="1675239" cy="164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ACF272-DCFF-5E4F-9D5E-4BC1A804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323" y="3927019"/>
            <a:ext cx="1563901" cy="1563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48C3515-3B9D-E042-96F3-D90F6B47B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003" y="4840630"/>
            <a:ext cx="1025680" cy="16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CKA / CKAD Exams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348343" y="1606273"/>
            <a:ext cx="8342811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Candidates demonstrate their competence by solving a set of </a:t>
            </a:r>
            <a:r>
              <a:rPr lang="en-US" b="1" dirty="0">
                <a:solidFill>
                  <a:srgbClr val="1585AB"/>
                </a:solidFill>
              </a:rPr>
              <a:t>performance-based problems</a:t>
            </a:r>
            <a:r>
              <a:rPr lang="en-US" dirty="0"/>
              <a:t> in a command-line environment that tests their Kubernetes Administrator and Application Developer skills</a:t>
            </a:r>
          </a:p>
          <a:p>
            <a:endParaRPr lang="en-US" dirty="0"/>
          </a:p>
          <a:p>
            <a:r>
              <a:rPr lang="en-US" dirty="0"/>
              <a:t>	CKA includes </a:t>
            </a:r>
            <a:r>
              <a:rPr lang="en-US" b="1" dirty="0">
                <a:solidFill>
                  <a:srgbClr val="1585AB"/>
                </a:solidFill>
              </a:rPr>
              <a:t>24</a:t>
            </a:r>
            <a:r>
              <a:rPr lang="en-US" dirty="0"/>
              <a:t> problems</a:t>
            </a:r>
          </a:p>
          <a:p>
            <a:r>
              <a:rPr lang="en-US" dirty="0"/>
              <a:t>	CKAD consists of </a:t>
            </a:r>
            <a:r>
              <a:rPr lang="en-US" b="1" dirty="0">
                <a:solidFill>
                  <a:srgbClr val="1585AB"/>
                </a:solidFill>
              </a:rPr>
              <a:t>19</a:t>
            </a:r>
            <a:r>
              <a:rPr lang="en-US" dirty="0"/>
              <a:t> problems</a:t>
            </a:r>
          </a:p>
          <a:p>
            <a:endParaRPr lang="en-US" dirty="0"/>
          </a:p>
          <a:p>
            <a:pPr fontAlgn="base"/>
            <a:r>
              <a:rPr lang="en-US" dirty="0"/>
              <a:t>Online, proctored exam – </a:t>
            </a:r>
            <a:r>
              <a:rPr lang="en-US" i="1" dirty="0"/>
              <a:t>take your test from any computer with reliable internet and a webcam (a quiet environment is recommended)</a:t>
            </a:r>
          </a:p>
          <a:p>
            <a:pPr fontAlgn="base"/>
            <a:endParaRPr lang="en-US" i="1" dirty="0"/>
          </a:p>
          <a:p>
            <a:pPr fontAlgn="base"/>
            <a:r>
              <a:rPr lang="en-US" i="1" dirty="0"/>
              <a:t>	</a:t>
            </a:r>
            <a:r>
              <a:rPr lang="en-US" dirty="0"/>
              <a:t>CKA candidates have </a:t>
            </a:r>
            <a:r>
              <a:rPr lang="en-US" b="1" dirty="0">
                <a:solidFill>
                  <a:srgbClr val="1585AB"/>
                </a:solidFill>
              </a:rPr>
              <a:t>3 hours </a:t>
            </a:r>
            <a:r>
              <a:rPr lang="en-US" dirty="0"/>
              <a:t>to complete the exam</a:t>
            </a:r>
            <a:endParaRPr lang="en-US" b="1" dirty="0">
              <a:solidFill>
                <a:srgbClr val="1585AB"/>
              </a:solidFill>
            </a:endParaRPr>
          </a:p>
          <a:p>
            <a:pPr fontAlgn="base"/>
            <a:r>
              <a:rPr lang="en-US" dirty="0"/>
              <a:t>	CKAD candidates have </a:t>
            </a:r>
            <a:r>
              <a:rPr lang="en-US" b="1" dirty="0">
                <a:solidFill>
                  <a:srgbClr val="1585AB"/>
                </a:solidFill>
              </a:rPr>
              <a:t>2 hours </a:t>
            </a:r>
            <a:r>
              <a:rPr lang="en-US" dirty="0"/>
              <a:t>to complete the exam</a:t>
            </a:r>
          </a:p>
          <a:p>
            <a:pPr fontAlgn="base"/>
            <a:endParaRPr lang="en-US" b="1" dirty="0">
              <a:solidFill>
                <a:srgbClr val="1585AB"/>
              </a:solidFill>
            </a:endParaRPr>
          </a:p>
          <a:p>
            <a:r>
              <a:rPr lang="en-US" dirty="0"/>
              <a:t>Candidates may use their browser to access information at https://</a:t>
            </a:r>
            <a:r>
              <a:rPr lang="en-US" dirty="0" err="1"/>
              <a:t>kubernetes.io</a:t>
            </a:r>
            <a:r>
              <a:rPr lang="en-US" dirty="0"/>
              <a:t>/docs/ or https://</a:t>
            </a:r>
            <a:r>
              <a:rPr lang="en-US" dirty="0" err="1"/>
              <a:t>kubernetes.io</a:t>
            </a:r>
            <a:r>
              <a:rPr lang="en-US" dirty="0"/>
              <a:t>/blog/</a:t>
            </a:r>
          </a:p>
          <a:p>
            <a:endParaRPr lang="en-US" sz="1600" dirty="0"/>
          </a:p>
          <a:p>
            <a:r>
              <a:rPr lang="en-US" sz="1400" i="1" dirty="0"/>
              <a:t>CKA was the first of the programs and currently most popular–more than 3200 registrations for the CKA exam as of Oct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F326AC-2D91-D94C-9339-F35E34131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34" y="1704886"/>
            <a:ext cx="2165250" cy="216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5BD89C-F145-4843-B738-827C384E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6155" y="4043962"/>
            <a:ext cx="2209422" cy="21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CKA / CKAD Exam 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609597" y="1431566"/>
            <a:ext cx="107469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1585AB"/>
                </a:solidFill>
              </a:rPr>
              <a:t>How much do the exams cost?</a:t>
            </a:r>
            <a:endParaRPr lang="en-US" dirty="0">
              <a:solidFill>
                <a:srgbClr val="1585AB"/>
              </a:solidFill>
            </a:endParaRPr>
          </a:p>
          <a:p>
            <a:pPr fontAlgn="base"/>
            <a:r>
              <a:rPr lang="en-US" dirty="0"/>
              <a:t>Each exam is $300 USD and include a </a:t>
            </a:r>
            <a:r>
              <a:rPr lang="en-US" dirty="0">
                <a:solidFill>
                  <a:srgbClr val="1585AB"/>
                </a:solidFill>
              </a:rPr>
              <a:t>free retake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What version of Kubernetes is used in the exam?</a:t>
            </a:r>
            <a:endParaRPr lang="en-US" dirty="0">
              <a:solidFill>
                <a:srgbClr val="1585AB"/>
              </a:solidFill>
            </a:endParaRPr>
          </a:p>
          <a:p>
            <a:pPr fontAlgn="base"/>
            <a:r>
              <a:rPr lang="en-US" dirty="0"/>
              <a:t>Quarterly exam updates match Kubernetes releases so that the exam reflects the latest version of Kubernetes </a:t>
            </a:r>
          </a:p>
          <a:p>
            <a:pPr fontAlgn="base"/>
            <a:endParaRPr lang="en-US" b="1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How are the exams proctored?</a:t>
            </a:r>
          </a:p>
          <a:p>
            <a:pPr fontAlgn="base"/>
            <a:r>
              <a:rPr lang="en-US" dirty="0"/>
              <a:t>Remotely via streaming audio, video, and screensharing, allowing proctors to view candidates’ desktops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What language(s) are the exams offered In?</a:t>
            </a:r>
            <a:endParaRPr lang="en-US" dirty="0">
              <a:solidFill>
                <a:srgbClr val="1585AB"/>
              </a:solidFill>
            </a:endParaRPr>
          </a:p>
          <a:p>
            <a:pPr fontAlgn="base"/>
            <a:r>
              <a:rPr lang="en-US" dirty="0"/>
              <a:t>The CKA and CKAD exams are currently offered in English only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How are the exams scored?</a:t>
            </a:r>
            <a:endParaRPr lang="en-US" dirty="0">
              <a:solidFill>
                <a:srgbClr val="1585AB"/>
              </a:solidFill>
            </a:endParaRPr>
          </a:p>
          <a:p>
            <a:pPr fontAlgn="base"/>
            <a:r>
              <a:rPr lang="en-US" dirty="0"/>
              <a:t>Scoring is automated and results are emailed within 36 hours from the time that the Exam was completed and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How long is the certification valid?</a:t>
            </a:r>
          </a:p>
          <a:p>
            <a:pPr fontAlgn="base"/>
            <a:r>
              <a:rPr lang="en-US" dirty="0"/>
              <a:t>The certification is </a:t>
            </a:r>
            <a:r>
              <a:rPr lang="en-US" dirty="0">
                <a:solidFill>
                  <a:srgbClr val="1585AB"/>
                </a:solidFill>
              </a:rPr>
              <a:t>valid for 2 years</a:t>
            </a:r>
            <a:r>
              <a:rPr lang="en-US" dirty="0"/>
              <a:t> starting on the date the exam is passed</a:t>
            </a:r>
          </a:p>
        </p:txBody>
      </p:sp>
    </p:spTree>
    <p:extLst>
      <p:ext uri="{BB962C8B-B14F-4D97-AF65-F5344CB8AC3E}">
        <p14:creationId xmlns:p14="http://schemas.microsoft.com/office/powerpoint/2010/main" val="499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What's on the CKA Exam?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306435" y="1470396"/>
            <a:ext cx="758505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Application Lifecycle</a:t>
            </a:r>
            <a:r>
              <a:rPr lang="en-US" sz="1200" dirty="0"/>
              <a:t>: rollouts and rollbacks, scaling - 8%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Installation, Configuration &amp; Validation</a:t>
            </a:r>
            <a:r>
              <a:rPr lang="en-US" sz="1200" dirty="0"/>
              <a:t>: HA cluster config, install from binaries, infra deployment - 12%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Core Concepts</a:t>
            </a:r>
            <a:r>
              <a:rPr lang="en-US" sz="1200" dirty="0"/>
              <a:t>: API primitives, cluster architecture, network primitives - 19%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Networking</a:t>
            </a:r>
            <a:r>
              <a:rPr lang="en-US" sz="1200" dirty="0"/>
              <a:t>: Ingress, cluster DNS, Pod and node networking configuration, load balancing - 11%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Scheduling</a:t>
            </a:r>
            <a:r>
              <a:rPr lang="en-US" sz="1200" dirty="0"/>
              <a:t>: using labels for scheduling, </a:t>
            </a:r>
            <a:r>
              <a:rPr lang="en-US" sz="1200" dirty="0" err="1"/>
              <a:t>DaemonSets</a:t>
            </a:r>
            <a:r>
              <a:rPr lang="en-US" sz="1200" dirty="0"/>
              <a:t>, configure one or more schedulers - 5%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Security</a:t>
            </a:r>
            <a:r>
              <a:rPr lang="en-US" sz="1200" dirty="0"/>
              <a:t>: configure </a:t>
            </a:r>
            <a:r>
              <a:rPr lang="en-US" sz="1200" dirty="0" err="1"/>
              <a:t>authN</a:t>
            </a:r>
            <a:r>
              <a:rPr lang="en-US" sz="1200" dirty="0"/>
              <a:t> &amp; </a:t>
            </a:r>
            <a:r>
              <a:rPr lang="en-US" sz="1200" dirty="0" err="1"/>
              <a:t>authZ</a:t>
            </a:r>
            <a:r>
              <a:rPr lang="en-US" sz="1200" dirty="0"/>
              <a:t>, </a:t>
            </a:r>
            <a:r>
              <a:rPr lang="en-US" sz="1200" dirty="0" err="1"/>
              <a:t>NetworkPolicies</a:t>
            </a:r>
            <a:r>
              <a:rPr lang="en-US" sz="1200" dirty="0"/>
              <a:t>, set up TLS certificates for cluster components - 12%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Cluster Maintenance</a:t>
            </a:r>
            <a:r>
              <a:rPr lang="en-US" sz="1200" dirty="0"/>
              <a:t>: cluster upgrades, backup and restore procedures - 11%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Logging / Monitoring</a:t>
            </a:r>
            <a:r>
              <a:rPr lang="en-US" sz="1200" dirty="0"/>
              <a:t>: monitor &amp; manage logs for cluster cluster components and applications - 5%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Storage</a:t>
            </a:r>
            <a:r>
              <a:rPr lang="en-US" sz="1200" dirty="0"/>
              <a:t>: </a:t>
            </a:r>
            <a:r>
              <a:rPr lang="en-US" sz="1200" dirty="0" err="1"/>
              <a:t>PersistentVolumes</a:t>
            </a:r>
            <a:r>
              <a:rPr lang="en-US" sz="1200" dirty="0"/>
              <a:t>, </a:t>
            </a:r>
            <a:r>
              <a:rPr lang="en-US" sz="1200" dirty="0" err="1"/>
              <a:t>PersistentVolumeClaims</a:t>
            </a:r>
            <a:r>
              <a:rPr lang="en-US" sz="1200" dirty="0"/>
              <a:t>, volume access modes - 7%</a:t>
            </a:r>
          </a:p>
          <a:p>
            <a:pPr fontAlgn="base"/>
            <a:endParaRPr lang="en-US" sz="1200" dirty="0"/>
          </a:p>
          <a:p>
            <a:pPr fontAlgn="base"/>
            <a:endParaRPr lang="en-US" sz="1200" dirty="0"/>
          </a:p>
          <a:p>
            <a:pPr fontAlgn="base"/>
            <a:r>
              <a:rPr lang="en-US" sz="1200" b="1" dirty="0">
                <a:solidFill>
                  <a:srgbClr val="1585AB"/>
                </a:solidFill>
              </a:rPr>
              <a:t>Troubleshooting</a:t>
            </a:r>
            <a:r>
              <a:rPr lang="en-US" sz="1200" dirty="0"/>
              <a:t>: application and cluster component failure, network troubleshooting - 10%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55EAE9-532F-7445-9B43-B56BB6E6540E}"/>
              </a:ext>
            </a:extLst>
          </p:cNvPr>
          <p:cNvSpPr txBox="1"/>
          <p:nvPr/>
        </p:nvSpPr>
        <p:spPr>
          <a:xfrm>
            <a:off x="7809847" y="2764230"/>
            <a:ext cx="4133088" cy="2554545"/>
          </a:xfrm>
          <a:prstGeom prst="rect">
            <a:avLst/>
          </a:prstGeom>
          <a:solidFill>
            <a:srgbClr val="9ED9E1"/>
          </a:solidFill>
          <a:ln>
            <a:solidFill>
              <a:srgbClr val="1585AB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There may be more than one way to solve a given problem; with only 7 minutes per question, utilize the quickest solution!</a:t>
            </a:r>
          </a:p>
          <a:p>
            <a:endParaRPr lang="en-US" sz="2000" dirty="0"/>
          </a:p>
          <a:p>
            <a:r>
              <a:rPr lang="en-US" sz="2000" dirty="0"/>
              <a:t>For example, installing Kubernetes can be done a number of ways, which is best?</a:t>
            </a:r>
          </a:p>
        </p:txBody>
      </p:sp>
    </p:spTree>
    <p:extLst>
      <p:ext uri="{BB962C8B-B14F-4D97-AF65-F5344CB8AC3E}">
        <p14:creationId xmlns:p14="http://schemas.microsoft.com/office/powerpoint/2010/main" val="124828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What's on the CKAD Exam?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257448" y="1917843"/>
            <a:ext cx="76340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1585AB"/>
                </a:solidFill>
              </a:rPr>
              <a:t>Core Concepts</a:t>
            </a:r>
            <a:r>
              <a:rPr lang="en-US" dirty="0"/>
              <a:t>: API primitives &amp; basic Pods - 13%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Configuration</a:t>
            </a:r>
            <a:r>
              <a:rPr lang="en-US" dirty="0"/>
              <a:t>: resource requests &amp; limits, </a:t>
            </a:r>
            <a:r>
              <a:rPr lang="en-US" dirty="0" err="1"/>
              <a:t>SecurityContexts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ConfigMaps</a:t>
            </a:r>
            <a:r>
              <a:rPr lang="en-US" dirty="0"/>
              <a:t>, Secrets, </a:t>
            </a:r>
            <a:r>
              <a:rPr lang="en-US" dirty="0" err="1"/>
              <a:t>ServiceAccounts</a:t>
            </a:r>
            <a:r>
              <a:rPr lang="en-US" dirty="0"/>
              <a:t> - 18%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Multi-Container Pods</a:t>
            </a:r>
            <a:r>
              <a:rPr lang="en-US" dirty="0"/>
              <a:t>: ambassador, adapter, and sidecar patterns - 10%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Observability</a:t>
            </a:r>
            <a:r>
              <a:rPr lang="en-US" dirty="0"/>
              <a:t>: liveness &amp; readiness probes, logging, monitoring - 18%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Pod Design</a:t>
            </a:r>
            <a:r>
              <a:rPr lang="en-US" dirty="0"/>
              <a:t>: rollouts &amp; rollbacks, Jobs &amp; </a:t>
            </a:r>
            <a:r>
              <a:rPr lang="en-US" dirty="0" err="1"/>
              <a:t>CronJobs</a:t>
            </a:r>
            <a:r>
              <a:rPr lang="en-US" dirty="0"/>
              <a:t>, metadata </a:t>
            </a:r>
            <a:br>
              <a:rPr lang="en-US" dirty="0"/>
            </a:br>
            <a:r>
              <a:rPr lang="en-US" dirty="0"/>
              <a:t>	(labels, selectors, annotations) - 20%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Services &amp; Networking</a:t>
            </a:r>
            <a:r>
              <a:rPr lang="en-US" dirty="0"/>
              <a:t>: Service configs, </a:t>
            </a:r>
            <a:r>
              <a:rPr lang="en-US" dirty="0" err="1"/>
              <a:t>NetworkPolicies</a:t>
            </a:r>
            <a:r>
              <a:rPr lang="en-US" dirty="0"/>
              <a:t> - 13%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>
                <a:solidFill>
                  <a:srgbClr val="1585AB"/>
                </a:solidFill>
              </a:rPr>
              <a:t>State Persistence</a:t>
            </a:r>
            <a:r>
              <a:rPr lang="en-US" dirty="0"/>
              <a:t>: </a:t>
            </a:r>
            <a:r>
              <a:rPr lang="en-US" dirty="0" err="1"/>
              <a:t>PersistentVolumeClaims</a:t>
            </a:r>
            <a:r>
              <a:rPr lang="en-US" dirty="0"/>
              <a:t> - 8%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7C1E7C-63C3-2340-A64B-0F9AE78D99CB}"/>
              </a:ext>
            </a:extLst>
          </p:cNvPr>
          <p:cNvSpPr txBox="1"/>
          <p:nvPr/>
        </p:nvSpPr>
        <p:spPr>
          <a:xfrm>
            <a:off x="8066314" y="2610340"/>
            <a:ext cx="3958264" cy="2862322"/>
          </a:xfrm>
          <a:prstGeom prst="rect">
            <a:avLst/>
          </a:prstGeom>
          <a:solidFill>
            <a:srgbClr val="9ED9E1"/>
          </a:solidFill>
          <a:ln>
            <a:solidFill>
              <a:srgbClr val="1585AB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Practice the most efficient techniques for creating, editing, and patching specs</a:t>
            </a:r>
          </a:p>
          <a:p>
            <a:endParaRPr lang="en-US" sz="2000" dirty="0"/>
          </a:p>
          <a:p>
            <a:r>
              <a:rPr lang="en-US" sz="2000" dirty="0"/>
              <a:t>Use imperative commands and flags to avoid </a:t>
            </a:r>
            <a:r>
              <a:rPr lang="en-US" sz="2000" dirty="0" err="1"/>
              <a:t>yaml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CKAD only allows 6 minutes per question!</a:t>
            </a:r>
          </a:p>
        </p:txBody>
      </p:sp>
    </p:spTree>
    <p:extLst>
      <p:ext uri="{BB962C8B-B14F-4D97-AF65-F5344CB8AC3E}">
        <p14:creationId xmlns:p14="http://schemas.microsoft.com/office/powerpoint/2010/main" val="166303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CKA / CKAD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4643410" y="1839728"/>
            <a:ext cx="72237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585AB"/>
                </a:solidFill>
              </a:rPr>
              <a:t>Exam curriculum guides</a:t>
            </a:r>
            <a:r>
              <a:rPr lang="en-US" sz="1600" dirty="0"/>
              <a:t>: 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cncf</a:t>
            </a:r>
            <a:r>
              <a:rPr lang="en-US" sz="1600" dirty="0"/>
              <a:t>/curriculum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Certification FAQ</a:t>
            </a:r>
            <a:r>
              <a:rPr lang="en-US" sz="1600" dirty="0"/>
              <a:t>: https://</a:t>
            </a:r>
            <a:r>
              <a:rPr lang="en-US" sz="1600" dirty="0" err="1"/>
              <a:t>www.cncf.io</a:t>
            </a:r>
            <a:r>
              <a:rPr lang="en-US" sz="1600" dirty="0"/>
              <a:t>/certification/</a:t>
            </a:r>
            <a:r>
              <a:rPr lang="en-US" sz="1600" dirty="0" err="1"/>
              <a:t>cka</a:t>
            </a:r>
            <a:r>
              <a:rPr lang="en-US" sz="1600" dirty="0"/>
              <a:t>/</a:t>
            </a:r>
            <a:r>
              <a:rPr lang="en-US" sz="1600" dirty="0" err="1"/>
              <a:t>faq</a:t>
            </a:r>
            <a:r>
              <a:rPr lang="en-US" sz="1600" dirty="0"/>
              <a:t>/ </a:t>
            </a:r>
          </a:p>
          <a:p>
            <a:endParaRPr lang="en-US" sz="1600" dirty="0"/>
          </a:p>
          <a:p>
            <a:pPr fontAlgn="base"/>
            <a:r>
              <a:rPr lang="en-US" sz="1600" b="1" dirty="0">
                <a:solidFill>
                  <a:srgbClr val="1585AB"/>
                </a:solidFill>
              </a:rPr>
              <a:t>Candidate Handbook</a:t>
            </a:r>
            <a:r>
              <a:rPr lang="en-US" sz="1600" dirty="0"/>
              <a:t>: https://</a:t>
            </a:r>
            <a:r>
              <a:rPr lang="en-US" sz="1600" dirty="0" err="1"/>
              <a:t>www.cncf.io</a:t>
            </a:r>
            <a:r>
              <a:rPr lang="en-US" sz="1600" dirty="0"/>
              <a:t>/certification/candidate-handbook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Exam tips</a:t>
            </a:r>
            <a:r>
              <a:rPr lang="en-US" sz="1600" dirty="0"/>
              <a:t>: https://</a:t>
            </a:r>
            <a:r>
              <a:rPr lang="en-US" sz="1600" dirty="0" err="1"/>
              <a:t>www.cncf.io</a:t>
            </a:r>
            <a:r>
              <a:rPr lang="en-US" sz="1600" dirty="0"/>
              <a:t>/certification/tips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from Scratch</a:t>
            </a:r>
            <a:r>
              <a:rPr lang="en-US" sz="1600" dirty="0"/>
              <a:t>: https://</a:t>
            </a:r>
            <a:r>
              <a:rPr lang="en-US" sz="1600" dirty="0" err="1"/>
              <a:t>kubernetes.io</a:t>
            </a:r>
            <a:r>
              <a:rPr lang="en-US" sz="1600" dirty="0"/>
              <a:t>/docs/setup/scratch/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Up &amp; Running</a:t>
            </a:r>
            <a:r>
              <a:rPr lang="en-US" sz="1600" dirty="0"/>
              <a:t>: http://</a:t>
            </a:r>
            <a:r>
              <a:rPr lang="en-US" sz="1600" dirty="0" err="1"/>
              <a:t>shop.oreilly.com</a:t>
            </a:r>
            <a:r>
              <a:rPr lang="en-US" sz="1600" dirty="0"/>
              <a:t>/product/0636920043874.do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the Hard Way</a:t>
            </a:r>
            <a:r>
              <a:rPr lang="en-US" sz="1600" dirty="0"/>
              <a:t>: 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kelseyhightower</a:t>
            </a:r>
            <a:r>
              <a:rPr lang="en-US" sz="1600" dirty="0"/>
              <a:t>/kubernetes-the-hard-way</a:t>
            </a:r>
          </a:p>
          <a:p>
            <a:endParaRPr lang="en-US" sz="1600" dirty="0"/>
          </a:p>
          <a:p>
            <a:r>
              <a:rPr lang="en-US" sz="1600" b="1" dirty="0" err="1">
                <a:solidFill>
                  <a:srgbClr val="1585AB"/>
                </a:solidFill>
              </a:rPr>
              <a:t>Katacoda</a:t>
            </a:r>
            <a:r>
              <a:rPr lang="en-US" sz="1600" b="1" dirty="0">
                <a:solidFill>
                  <a:srgbClr val="1585AB"/>
                </a:solidFill>
              </a:rPr>
              <a:t> Interactive Browser-Based Scenarios</a:t>
            </a:r>
            <a:r>
              <a:rPr lang="en-US" sz="1600" dirty="0"/>
              <a:t>: https://</a:t>
            </a:r>
            <a:r>
              <a:rPr lang="en-US" sz="1600" dirty="0" err="1"/>
              <a:t>www.katacoda.com</a:t>
            </a:r>
            <a:r>
              <a:rPr lang="en-US" sz="1600" dirty="0"/>
              <a:t>/courses/kubernetes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D6C6CD-138F-7F49-8CBD-30D992A53B01}"/>
              </a:ext>
            </a:extLst>
          </p:cNvPr>
          <p:cNvSpPr txBox="1"/>
          <p:nvPr/>
        </p:nvSpPr>
        <p:spPr>
          <a:xfrm>
            <a:off x="200733" y="1562730"/>
            <a:ext cx="4133088" cy="5078313"/>
          </a:xfrm>
          <a:prstGeom prst="rect">
            <a:avLst/>
          </a:prstGeom>
          <a:solidFill>
            <a:srgbClr val="9ED9E1"/>
          </a:solidFill>
          <a:ln>
            <a:solidFill>
              <a:srgbClr val="1585AB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How </a:t>
            </a:r>
            <a:r>
              <a:rPr lang="en-US" b="1" dirty="0" err="1"/>
              <a:t>Heptio</a:t>
            </a:r>
            <a:r>
              <a:rPr lang="en-US" b="1" dirty="0"/>
              <a:t> Engineers Ace the Certified Kubernetes Administrator Exam</a:t>
            </a:r>
          </a:p>
          <a:p>
            <a:endParaRPr lang="en-US" b="1" dirty="0"/>
          </a:p>
          <a:p>
            <a:r>
              <a:rPr lang="en-US" b="1" dirty="0"/>
              <a:t>Read the Manual</a:t>
            </a:r>
            <a:r>
              <a:rPr lang="en-US" dirty="0"/>
              <a:t> – CKA website, FAQ, Candidate Handbook</a:t>
            </a:r>
          </a:p>
          <a:p>
            <a:endParaRPr lang="en-US" dirty="0"/>
          </a:p>
          <a:p>
            <a:r>
              <a:rPr lang="en-US" b="1" dirty="0"/>
              <a:t>Study the Learning Materials</a:t>
            </a:r>
            <a:r>
              <a:rPr lang="en-US" dirty="0"/>
              <a:t> – Linux foundation training, </a:t>
            </a:r>
            <a:r>
              <a:rPr lang="en-US" i="1" dirty="0"/>
              <a:t>Kubernetes Up &amp; Running</a:t>
            </a:r>
            <a:r>
              <a:rPr lang="en-US" dirty="0"/>
              <a:t> by Hightower, Burns, and Beda</a:t>
            </a:r>
          </a:p>
          <a:p>
            <a:endParaRPr lang="en-US" dirty="0"/>
          </a:p>
          <a:p>
            <a:r>
              <a:rPr lang="en-US" b="1" dirty="0"/>
              <a:t>Practice, Practice, Practice</a:t>
            </a:r>
            <a:r>
              <a:rPr lang="en-US" dirty="0"/>
              <a:t> – with Kubernetes the Hard Way, Kubernetes from Scratch docs and the </a:t>
            </a:r>
            <a:r>
              <a:rPr lang="en-US" dirty="0" err="1"/>
              <a:t>Katacoda</a:t>
            </a:r>
            <a:r>
              <a:rPr lang="en-US" dirty="0"/>
              <a:t> interactive browser-based scenarios</a:t>
            </a:r>
          </a:p>
          <a:p>
            <a:endParaRPr lang="en-US" b="1" dirty="0"/>
          </a:p>
          <a:p>
            <a:pPr algn="r"/>
            <a:r>
              <a:rPr lang="en-US" dirty="0"/>
              <a:t>– Ross </a:t>
            </a:r>
            <a:r>
              <a:rPr lang="en-US" dirty="0" err="1"/>
              <a:t>Kukulinski</a:t>
            </a:r>
            <a:r>
              <a:rPr lang="en-US" dirty="0"/>
              <a:t>, </a:t>
            </a:r>
            <a:r>
              <a:rPr lang="en-US" dirty="0" err="1"/>
              <a:t>Heptio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4"/>
            <a:ext cx="8547720" cy="1324466"/>
          </a:xfrm>
        </p:spPr>
        <p:txBody>
          <a:bodyPr/>
          <a:lstStyle/>
          <a:p>
            <a:r>
              <a:rPr lang="en-US" dirty="0"/>
              <a:t>Get Trained!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B7EAD1-C9CE-406F-85C0-DE38607E9604}"/>
              </a:ext>
            </a:extLst>
          </p:cNvPr>
          <p:cNvSpPr/>
          <p:nvPr/>
        </p:nvSpPr>
        <p:spPr>
          <a:xfrm>
            <a:off x="323847" y="1661071"/>
            <a:ext cx="8635223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585AB"/>
                </a:solidFill>
              </a:rPr>
              <a:t>Introduction to Kubernetes (LFS158) – </a:t>
            </a:r>
            <a:r>
              <a:rPr lang="en-US" sz="1600" b="1" i="1" dirty="0">
                <a:solidFill>
                  <a:srgbClr val="1585AB"/>
                </a:solidFill>
              </a:rPr>
              <a:t>free edX course !!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www.edx.org</a:t>
            </a:r>
            <a:r>
              <a:rPr lang="en-US" sz="1600" dirty="0"/>
              <a:t>/course/introduction-to-kubernetes#!</a:t>
            </a:r>
          </a:p>
          <a:p>
            <a:pPr lvl="1"/>
            <a:r>
              <a:rPr lang="en-US" sz="1600" dirty="0"/>
              <a:t>Online, self-paced, ~15 hours of content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Fundamentals (LFS258)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https://training.linuxfoundation.org/training/kubernetes-fundamentals/</a:t>
            </a:r>
          </a:p>
          <a:p>
            <a:pPr lvl="1"/>
            <a:r>
              <a:rPr lang="en-US" sz="1600" dirty="0"/>
              <a:t>Online, self-paced, 35 hours of content, including hands-on labs and videos</a:t>
            </a:r>
          </a:p>
          <a:p>
            <a:pPr lvl="1"/>
            <a:r>
              <a:rPr lang="en-US" sz="1600" dirty="0"/>
              <a:t>Includes 12 months of access</a:t>
            </a:r>
          </a:p>
          <a:p>
            <a:pPr lvl="1"/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for Developers (LFD259)</a:t>
            </a:r>
            <a:r>
              <a:rPr lang="en-US" sz="1600" dirty="0"/>
              <a:t> https://</a:t>
            </a:r>
            <a:r>
              <a:rPr lang="en-US" sz="1600" dirty="0" err="1"/>
              <a:t>training.linuxfoundation.org</a:t>
            </a:r>
            <a:r>
              <a:rPr lang="en-US" sz="1600" dirty="0"/>
              <a:t>/training/kubernetes-for-developers/</a:t>
            </a:r>
          </a:p>
          <a:p>
            <a:pPr lvl="1"/>
            <a:r>
              <a:rPr lang="en-US" sz="1600" dirty="0"/>
              <a:t>Online, self-paced, 35 hours of content, including hands-on labs and videos</a:t>
            </a:r>
          </a:p>
          <a:p>
            <a:pPr lvl="1"/>
            <a:r>
              <a:rPr lang="en-US" sz="1600" dirty="0"/>
              <a:t>Includes 12 months of access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1585AB"/>
                </a:solidFill>
              </a:rPr>
              <a:t>Kubernetes Administration (LFS458)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training.linuxfoundation.org</a:t>
            </a:r>
            <a:r>
              <a:rPr lang="en-US" sz="1600" dirty="0"/>
              <a:t>/training/kubernetes-administration/</a:t>
            </a:r>
          </a:p>
          <a:p>
            <a:pPr lvl="1"/>
            <a:r>
              <a:rPr lang="en-US" sz="1600" dirty="0"/>
              <a:t>Instructor-led training delivered online or in-person by Linux Foundation instructors and/or authorized training partners</a:t>
            </a:r>
          </a:p>
          <a:p>
            <a:pPr lvl="1"/>
            <a:r>
              <a:rPr lang="en-US" sz="1600" b="1" dirty="0"/>
              <a:t>Designed as preparation for the Kubernetes Certified Administrator Exam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BDE2BD-326A-474A-83C6-2C620D98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83" y="1614961"/>
            <a:ext cx="2694160" cy="2126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DE9B55-E90A-3B44-A5F8-139C216D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344" y="2258668"/>
            <a:ext cx="2699237" cy="3256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8332CF-8973-6242-A15F-A7AC4BE0D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147" y="3043707"/>
            <a:ext cx="2703802" cy="3446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834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1001</Words>
  <Application>Microsoft Office PowerPoint</Application>
  <PresentationFormat>Custom</PresentationFormat>
  <Paragraphs>208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All About Kubernetes Certification Programs Christopher Hanson, Senior Associate Consultant RX-M Enterprises LLC</vt:lpstr>
      <vt:lpstr>Why Participate?</vt:lpstr>
      <vt:lpstr>The Programs</vt:lpstr>
      <vt:lpstr>CKA / CKAD Exams</vt:lpstr>
      <vt:lpstr>CKA / CKAD Exam Details</vt:lpstr>
      <vt:lpstr>What's on the CKA Exam?</vt:lpstr>
      <vt:lpstr>What's on the CKAD Exam?</vt:lpstr>
      <vt:lpstr>CKA / CKAD Resources</vt:lpstr>
      <vt:lpstr>Get Trained!</vt:lpstr>
      <vt:lpstr>KCSP Program Details</vt:lpstr>
      <vt:lpstr>Software Conformance</vt:lpstr>
      <vt:lpstr>Finding a Certified Vendor</vt:lpstr>
      <vt:lpstr>Achieving Conformance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Christopher Hanson</cp:lastModifiedBy>
  <cp:revision>169</cp:revision>
  <dcterms:created xsi:type="dcterms:W3CDTF">2018-08-06T21:23:14Z</dcterms:created>
  <dcterms:modified xsi:type="dcterms:W3CDTF">2018-10-20T12:10:32Z</dcterms:modified>
</cp:coreProperties>
</file>